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8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55E2-0C09-46E7-82B8-DB6022B2FD88}" type="datetimeFigureOut">
              <a:rPr lang="en-GB" smtClean="0"/>
              <a:t>07/09/2021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C908-D46A-43CB-ACA9-EAAB34C3E80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10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55E2-0C09-46E7-82B8-DB6022B2FD88}" type="datetimeFigureOut">
              <a:rPr lang="en-GB" smtClean="0"/>
              <a:t>07/09/2021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C908-D46A-43CB-ACA9-EAAB34C3E80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5049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55E2-0C09-46E7-82B8-DB6022B2FD88}" type="datetimeFigureOut">
              <a:rPr lang="en-GB" smtClean="0"/>
              <a:t>07/09/2021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C908-D46A-43CB-ACA9-EAAB34C3E80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2124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55E2-0C09-46E7-82B8-DB6022B2FD88}" type="datetimeFigureOut">
              <a:rPr lang="en-GB" smtClean="0"/>
              <a:t>07/09/2021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C908-D46A-43CB-ACA9-EAAB34C3E80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3273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55E2-0C09-46E7-82B8-DB6022B2FD88}" type="datetimeFigureOut">
              <a:rPr lang="en-GB" smtClean="0"/>
              <a:t>07/09/2021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C908-D46A-43CB-ACA9-EAAB34C3E80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799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55E2-0C09-46E7-82B8-DB6022B2FD88}" type="datetimeFigureOut">
              <a:rPr lang="en-GB" smtClean="0"/>
              <a:t>07/09/2021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C908-D46A-43CB-ACA9-EAAB34C3E80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248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55E2-0C09-46E7-82B8-DB6022B2FD88}" type="datetimeFigureOut">
              <a:rPr lang="en-GB" smtClean="0"/>
              <a:t>07/09/2021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C908-D46A-43CB-ACA9-EAAB34C3E80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8837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55E2-0C09-46E7-82B8-DB6022B2FD88}" type="datetimeFigureOut">
              <a:rPr lang="en-GB" smtClean="0"/>
              <a:t>07/09/2021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C908-D46A-43CB-ACA9-EAAB34C3E80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4270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55E2-0C09-46E7-82B8-DB6022B2FD88}" type="datetimeFigureOut">
              <a:rPr lang="en-GB" smtClean="0"/>
              <a:t>07/09/2021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C908-D46A-43CB-ACA9-EAAB34C3E80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2342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55E2-0C09-46E7-82B8-DB6022B2FD88}" type="datetimeFigureOut">
              <a:rPr lang="en-GB" smtClean="0"/>
              <a:t>07/09/2021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C908-D46A-43CB-ACA9-EAAB34C3E80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4820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55E2-0C09-46E7-82B8-DB6022B2FD88}" type="datetimeFigureOut">
              <a:rPr lang="en-GB" smtClean="0"/>
              <a:t>07/09/2021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C908-D46A-43CB-ACA9-EAAB34C3E80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2244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A55E2-0C09-46E7-82B8-DB6022B2FD88}" type="datetimeFigureOut">
              <a:rPr lang="en-GB" smtClean="0"/>
              <a:t>07/09/2021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4C908-D46A-43CB-ACA9-EAAB34C3E80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86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taysafecsw.info/home/plan-1/1" TargetMode="External"/><Relationship Id="rId3" Type="http://schemas.openxmlformats.org/officeDocument/2006/relationships/hyperlink" Target="https://www.gov.uk/government/publications/covid-19-stay-at-home-guidance" TargetMode="External"/><Relationship Id="rId7" Type="http://schemas.openxmlformats.org/officeDocument/2006/relationships/hyperlink" Target="https://www.gov.uk/government/publications/actions-for-schools-during-the-coronavirus-outbreak" TargetMode="External"/><Relationship Id="rId2" Type="http://schemas.openxmlformats.org/officeDocument/2006/relationships/hyperlink" Target="https://www.nhs.uk/conditions/coronavirus-covid-19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phadmin@warwickshire.gov.uk" TargetMode="External"/><Relationship Id="rId5" Type="http://schemas.openxmlformats.org/officeDocument/2006/relationships/hyperlink" Target="mailto:educationcorona@warwickshire.gov.uk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forms.office.com/Pages/ResponsePage.aspx?id=BqqwiCdZu0uok4nMJxOsgpeluvab2VBPrs3QTlafSHFUOURLUVpKOVpYNjkyU0NTRlhVMUpQOVhXMi4u" TargetMode="External"/><Relationship Id="rId9" Type="http://schemas.openxmlformats.org/officeDocument/2006/relationships/hyperlink" Target="https://www.gov.uk/government/publications/covid-19-decontamination-in-non-healthcare-setting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916893-19EA-40E2-AFA5-EDB24690BE6E}"/>
              </a:ext>
            </a:extLst>
          </p:cNvPr>
          <p:cNvSpPr/>
          <p:nvPr/>
        </p:nvSpPr>
        <p:spPr>
          <a:xfrm>
            <a:off x="251787" y="779226"/>
            <a:ext cx="1131735" cy="11806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 case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 who develops symptoms or has positive LFT/ PCR test result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714D09-31BD-4E8A-9BDA-7D762A53FA41}"/>
              </a:ext>
            </a:extLst>
          </p:cNvPr>
          <p:cNvSpPr/>
          <p:nvPr/>
        </p:nvSpPr>
        <p:spPr>
          <a:xfrm>
            <a:off x="1506105" y="779227"/>
            <a:ext cx="3324320" cy="11806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Immediately start self-isolation and arrange COVID-19 test.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PCR tests can be arranged through the </a:t>
            </a:r>
            <a:r>
              <a:rPr lang="en-GB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online portal 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via 119.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 self-isolation, individuals should follow </a:t>
            </a:r>
            <a:r>
              <a:rPr lang="en-GB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‘stay at home’</a:t>
            </a:r>
            <a:r>
              <a:rPr lang="en-GB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an individual does not have a PCR test within 2 days of positive LFT, they must self-isolate for 10 days.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730B0A-D198-40C2-80B5-FCA647F1E4CF}"/>
              </a:ext>
            </a:extLst>
          </p:cNvPr>
          <p:cNvSpPr/>
          <p:nvPr/>
        </p:nvSpPr>
        <p:spPr>
          <a:xfrm>
            <a:off x="1506096" y="481211"/>
            <a:ext cx="3308409" cy="27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 has a positive LFT result or develops COVID-19 symptoms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2B2A51-2A27-45BB-AAE5-E13894DF6FE1}"/>
              </a:ext>
            </a:extLst>
          </p:cNvPr>
          <p:cNvSpPr/>
          <p:nvPr/>
        </p:nvSpPr>
        <p:spPr>
          <a:xfrm>
            <a:off x="251787" y="2036140"/>
            <a:ext cx="1131734" cy="11874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Close contacts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Including household contacts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5EDE3EC-0F83-4AB6-B769-305B65AF76EE}"/>
              </a:ext>
            </a:extLst>
          </p:cNvPr>
          <p:cNvSpPr/>
          <p:nvPr/>
        </p:nvSpPr>
        <p:spPr>
          <a:xfrm>
            <a:off x="235867" y="3312253"/>
            <a:ext cx="1131740" cy="25256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3974CB-E316-47F3-9CC2-032EC39A478A}"/>
              </a:ext>
            </a:extLst>
          </p:cNvPr>
          <p:cNvSpPr/>
          <p:nvPr/>
        </p:nvSpPr>
        <p:spPr>
          <a:xfrm>
            <a:off x="4968904" y="518845"/>
            <a:ext cx="4669391" cy="2296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 receives PCR test result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DC5C531-0199-4D9A-BCC9-7899BEE4AE98}"/>
              </a:ext>
            </a:extLst>
          </p:cNvPr>
          <p:cNvSpPr/>
          <p:nvPr/>
        </p:nvSpPr>
        <p:spPr>
          <a:xfrm>
            <a:off x="1506096" y="2075122"/>
            <a:ext cx="3324321" cy="11484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 depends on age and vaccination status.</a:t>
            </a:r>
          </a:p>
          <a:p>
            <a:endParaRPr lang="en-GB" sz="800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Unvaccinated adults (age over 18 years 6 months)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Self-isolate 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until index case receives PCR test result.</a:t>
            </a:r>
          </a:p>
          <a:p>
            <a:endParaRPr lang="en-GB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 </a:t>
            </a:r>
            <a:r>
              <a:rPr lang="en-GB" sz="8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GB" sz="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adult who had second vaccine dose at least 2 weeks before contact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requirement for self-isolation, but should be asked to have a PCR test and continue twice weekly LFT testing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BEB4A1E-03C4-471E-949B-55C0CF0CA720}"/>
              </a:ext>
            </a:extLst>
          </p:cNvPr>
          <p:cNvSpPr/>
          <p:nvPr/>
        </p:nvSpPr>
        <p:spPr>
          <a:xfrm>
            <a:off x="1506096" y="3272499"/>
            <a:ext cx="3324321" cy="25654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individual is </a:t>
            </a:r>
            <a:r>
              <a:rPr lang="en-GB" sz="8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</a:t>
            </a:r>
            <a:r>
              <a:rPr lang="en-GB" sz="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setting when they become symptomatic:</a:t>
            </a:r>
          </a:p>
          <a:p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Isolate individual and arrange for them to go home (or call 999 if seriously unwell). If possible, should isolate behind a closed door or 2m away from others, with an open window. Clean isolation room (and bathroom if used).</a:t>
            </a:r>
          </a:p>
          <a:p>
            <a:endParaRPr lang="en-GB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Notification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Notify all case to Warwickshire County Council </a:t>
            </a: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Report a positive case</a:t>
            </a: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Contact: </a:t>
            </a: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educationcorona@warwickshire.gov.uk</a:t>
            </a: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(Mon - Fri)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</a:t>
            </a: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dphadmin@warwickshire.gov.uk</a:t>
            </a: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(Sat - Sun)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Notify Ofsted</a:t>
            </a:r>
            <a:endParaRPr lang="en-US" sz="800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(with Public Health England/UK HSA as appropriate) will complete a risk assessment, provide advice, and determine whether an Incident Management Team meeting required.</a:t>
            </a:r>
          </a:p>
          <a:p>
            <a:pPr fontAlgn="base"/>
            <a:endParaRPr lang="en-GB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n-GB" sz="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of close contacts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Schools should identify close contacts who need to self-isolate or test (see self-isolation/testing  rules above and close contact definitions to right).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Schools should send letter to contacts (provided by LA)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1F06D51-D8E0-4C4E-8F1D-2C16CA9024E7}"/>
              </a:ext>
            </a:extLst>
          </p:cNvPr>
          <p:cNvSpPr/>
          <p:nvPr/>
        </p:nvSpPr>
        <p:spPr>
          <a:xfrm>
            <a:off x="4953000" y="779228"/>
            <a:ext cx="4685304" cy="1219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PCR result is negative: end self-isolation when well and have not had a temperature for 48 hours (as long as nobody else in household is symptomatic or has tested positive)</a:t>
            </a:r>
          </a:p>
          <a:p>
            <a:endParaRPr lang="en-GB" sz="800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PCR result is positive: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Continue to self-isolate for 10 full days after the day of symptom onset/test (if no symptoms) – which is day 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Self-isolation ends on day 11 if  well and no fever on days 9 and 10. If fever ongoing on days 9 or 10, continue to self-isolate until fever-free for 48 hr and well.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Cough and loss/change in taste/smell may continue beyond day 10.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symptoms start whilst isolating, isolation period starts again - day of symptom onset = day 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1E403B-CD12-4241-AE37-A3D6877F3F2A}"/>
              </a:ext>
            </a:extLst>
          </p:cNvPr>
          <p:cNvSpPr/>
          <p:nvPr/>
        </p:nvSpPr>
        <p:spPr>
          <a:xfrm>
            <a:off x="4952989" y="2042947"/>
            <a:ext cx="4685304" cy="11806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PCR result of index case is negative: contacts self isolating can end self-isolation if no symptoms</a:t>
            </a:r>
          </a:p>
          <a:p>
            <a:endParaRPr lang="en-GB" sz="800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PCR result of index case is positive: action depends on age and vaccination status.</a:t>
            </a:r>
          </a:p>
          <a:p>
            <a:r>
              <a:rPr lang="en-GB" sz="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Unvaccinated adults (age over 18 years 6 months)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Continue to self-isolate for 10 clear days after the day of 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 contact with index case.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develop COVID-19 symptoms, arrange PCR test as soon as possible.</a:t>
            </a:r>
          </a:p>
          <a:p>
            <a:r>
              <a:rPr lang="en-GB" sz="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 </a:t>
            </a:r>
            <a:r>
              <a:rPr lang="en-GB" sz="8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GB" sz="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adult who had second vaccine dose at least 2 weeks before contact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requirement for self-isolation.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Arrange PCR test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continue with twice weekly LFT testing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46FB17-66CE-4A84-A28F-21F945A01600}"/>
              </a:ext>
            </a:extLst>
          </p:cNvPr>
          <p:cNvSpPr/>
          <p:nvPr/>
        </p:nvSpPr>
        <p:spPr>
          <a:xfrm>
            <a:off x="4959475" y="3275788"/>
            <a:ext cx="4669391" cy="2605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symptoms: 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New, continuous cough </a:t>
            </a:r>
            <a:r>
              <a:rPr lang="en-GB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high temperature </a:t>
            </a:r>
            <a:r>
              <a:rPr lang="en-GB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loss/ change in sense of taste or smell. Anyone with these symptoms should start self-isolating and arrange a COVID-19 test. Other possible COVID-19 symptoms include: tiredness, shortness of breath, headache, sore throat, muscle ache, blocked/runny nose diarrhoea and vomiting.</a:t>
            </a:r>
          </a:p>
          <a:p>
            <a:endParaRPr lang="en-GB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LFT: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Lateral flow tests are for asymptomatic screening only. </a:t>
            </a:r>
            <a:r>
              <a:rPr lang="en-GB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positive LFT results must be confirmed by a PCR test. LFTs should not be used for individuals with symptoms.</a:t>
            </a:r>
            <a:endParaRPr lang="en-GB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Close contacts: 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anyone who has had the following contact with the index individual: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Face-to-face for any length of time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Within 1 metre for 1 minute or more.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Within 1-2 metres for 15 mins or more (either as a one-off contact for over 15 minutes, or shorter contacts added together over one day)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Travel in a vehicle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– all children in the same classes/group may be close contacts, plus any others identified – e.g. break times, lunch times, before and after coming into the setting (including on transport)</a:t>
            </a:r>
          </a:p>
          <a:p>
            <a:endParaRPr lang="en-GB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Period when to contact trace: 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trace for the two clear days prior to the day of symptom onset/test (if no symptoms) and isolate for the 10 full days after this day. Example: if symptom onset (and day they were last </a:t>
            </a:r>
            <a:r>
              <a:rPr lang="en-GB"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setting) 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on Wednesday, then trace for Wed, Tues, and Mon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401E4DD-967F-4FBA-928C-723F528AF7E9}"/>
              </a:ext>
            </a:extLst>
          </p:cNvPr>
          <p:cNvSpPr txBox="1"/>
          <p:nvPr/>
        </p:nvSpPr>
        <p:spPr>
          <a:xfrm>
            <a:off x="251787" y="107577"/>
            <a:ext cx="9386508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Arial" panose="020B0604020202020204" pitchFamily="34" charset="0"/>
                <a:cs typeface="Arial" panose="020B0604020202020204" pitchFamily="34" charset="0"/>
              </a:rPr>
              <a:t>COVID-19 symptoms and cases - actions for Schools</a:t>
            </a:r>
          </a:p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Document informed by: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Guidance for schools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 &amp; sits within context of the: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Coventry, Solihull and Warwickshire Outbreak Control Plan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5E8C825-7433-42FA-BFA9-48AAE287879C}"/>
              </a:ext>
            </a:extLst>
          </p:cNvPr>
          <p:cNvSpPr/>
          <p:nvPr/>
        </p:nvSpPr>
        <p:spPr>
          <a:xfrm>
            <a:off x="252240" y="5963181"/>
            <a:ext cx="9370593" cy="7872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Cleaning: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Please refer to detailed guidance for </a:t>
            </a:r>
            <a:r>
              <a:rPr lang="en-GB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cleaning of non-healthcare settings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for both routine cleaning, and cleaning following an infectious person having been in your follow the key points below: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disposable cloths or paper roll and disposable mop heads.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Use, as in cleaning routine, a combined detergent disinfectant solution at a dilution of 1,000 parts per million available chlorine (ppm av. Cl.) OR household detergent followed by disinfection (1000ppm av. Cl.) OR if an alternative combined detergent/disinfectant is used ensure it is effective against enveloped viruses and meets EN 14476 standards (including any wipes used)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waste from suspected cases and cleaning of areas should be double bagged and stored for 72 hours before disposal as normal.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E1EB496A-2274-49AB-A922-BCB965130919}"/>
              </a:ext>
            </a:extLst>
          </p:cNvPr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100" y="84185"/>
            <a:ext cx="904874" cy="3929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3694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</TotalTime>
  <Words>992</Words>
  <Application>Microsoft Office PowerPoint</Application>
  <PresentationFormat>A4 Paper (210x297 mm)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Nepogodiev, Dmitri</dc:creator>
  <cp:lastModifiedBy>J Westwood SYD</cp:lastModifiedBy>
  <cp:revision>31</cp:revision>
  <dcterms:created xsi:type="dcterms:W3CDTF">2021-08-12T08:29:46Z</dcterms:created>
  <dcterms:modified xsi:type="dcterms:W3CDTF">2021-09-07T13:34:13Z</dcterms:modified>
</cp:coreProperties>
</file>